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71" r:id="rId7"/>
    <p:sldId id="263" r:id="rId8"/>
    <p:sldId id="262" r:id="rId9"/>
    <p:sldId id="272" r:id="rId10"/>
    <p:sldId id="264" r:id="rId11"/>
    <p:sldId id="265" r:id="rId12"/>
    <p:sldId id="266" r:id="rId13"/>
    <p:sldId id="267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35" d="100"/>
          <a:sy n="35" d="100"/>
        </p:scale>
        <p:origin x="-16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FCE03-7379-E34B-ABBB-7B8F4B8F2D95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C0ED5-CBD3-5441-944F-83F01DAF7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66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admiringlight.com</a:t>
            </a:r>
            <a:r>
              <a:rPr lang="en-US" dirty="0" smtClean="0"/>
              <a:t>/blog/</a:t>
            </a:r>
            <a:r>
              <a:rPr lang="en-US" dirty="0" err="1" smtClean="0"/>
              <a:t>wp</a:t>
            </a:r>
            <a:r>
              <a:rPr lang="en-US" dirty="0" smtClean="0"/>
              <a:t>-content/uploads/2012/01/12lenses.jpg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91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65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http://cf2.souqcdn.com/unit/2013/11/25/63/65/77/0/unit_XL_6365770_343300375_18095.jpg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244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https://i1.creativecow.net/u/94713/pp011185crb.jpg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13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</a:t>
            </a:r>
            <a:r>
              <a:rPr lang="en-US" dirty="0" err="1" smtClean="0"/>
              <a:t>Chromatic_aberration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984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www.bestbinocularsreviews.com</a:t>
            </a:r>
            <a:r>
              <a:rPr lang="en-US" dirty="0" smtClean="0"/>
              <a:t>/images/doublet-</a:t>
            </a:r>
            <a:r>
              <a:rPr lang="en-US" smtClean="0"/>
              <a:t>lens.gif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4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</a:t>
            </a:r>
            <a:r>
              <a:rPr lang="sv-SE" dirty="0" err="1" smtClean="0"/>
              <a:t>https</a:t>
            </a:r>
            <a:r>
              <a:rPr lang="sv-SE" dirty="0" smtClean="0"/>
              <a:t>://c1.staticflickr.com/1/143/370739622_9fe56e8734_b.jpg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13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www.solitaryroad.com</a:t>
            </a:r>
            <a:r>
              <a:rPr lang="en-US" dirty="0" smtClean="0"/>
              <a:t>/c1034/ole11.gif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84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cdn.goconqr.com</a:t>
            </a:r>
            <a:r>
              <a:rPr lang="en-US" dirty="0" smtClean="0"/>
              <a:t>/uploads/</a:t>
            </a:r>
            <a:r>
              <a:rPr lang="en-US" dirty="0" err="1" smtClean="0"/>
              <a:t>image_clipping</a:t>
            </a:r>
            <a:r>
              <a:rPr lang="en-US" dirty="0" smtClean="0"/>
              <a:t>/image/215872/</a:t>
            </a:r>
            <a:r>
              <a:rPr lang="en-US" dirty="0" err="1" smtClean="0"/>
              <a:t>desktop_Light</a:t>
            </a:r>
            <a:r>
              <a:rPr lang="en-US" dirty="0" smtClean="0"/>
              <a:t>-Refraction-</a:t>
            </a:r>
            <a:r>
              <a:rPr lang="en-US" dirty="0" err="1" smtClean="0"/>
              <a:t>Glass.gif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44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www.physicsclassroom.com</a:t>
            </a:r>
            <a:r>
              <a:rPr lang="en-US" dirty="0" smtClean="0"/>
              <a:t>/class/</a:t>
            </a:r>
            <a:r>
              <a:rPr lang="en-US" dirty="0" err="1" smtClean="0"/>
              <a:t>refrn</a:t>
            </a:r>
            <a:r>
              <a:rPr lang="en-US" dirty="0" smtClean="0"/>
              <a:t>/Lesson-5/Refraction-by-Lenses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14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www.passmyexams.co.uk</a:t>
            </a:r>
            <a:r>
              <a:rPr lang="en-US" dirty="0" smtClean="0"/>
              <a:t>/GCSE/physics/images/</a:t>
            </a:r>
            <a:r>
              <a:rPr lang="en-US" dirty="0" err="1" smtClean="0"/>
              <a:t>convex_lens.jpg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14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www.a-levelphysicstutor.com</a:t>
            </a:r>
            <a:r>
              <a:rPr lang="en-US" dirty="0" smtClean="0"/>
              <a:t>/images/optics/lnss-conv-ray01.jpg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80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www.physicsclassroom.com</a:t>
            </a:r>
            <a:r>
              <a:rPr lang="en-US" dirty="0" smtClean="0"/>
              <a:t>/class/</a:t>
            </a:r>
            <a:r>
              <a:rPr lang="en-US" dirty="0" err="1" smtClean="0"/>
              <a:t>refrn</a:t>
            </a:r>
            <a:r>
              <a:rPr lang="en-US" dirty="0" smtClean="0"/>
              <a:t>/Lesson-5/Refraction-by-Lenses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25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sciencelearn.org.nz</a:t>
            </a:r>
            <a:r>
              <a:rPr lang="en-US" baseline="0" dirty="0" smtClean="0"/>
              <a:t>/</a:t>
            </a:r>
            <a:r>
              <a:rPr lang="en-US" baseline="0" dirty="0" err="1" smtClean="0"/>
              <a:t>var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sciencelearn</a:t>
            </a:r>
            <a:r>
              <a:rPr lang="en-US" baseline="0" dirty="0" smtClean="0"/>
              <a:t>/storage/images/contexts/light-and-sight/</a:t>
            </a:r>
            <a:r>
              <a:rPr lang="en-US" baseline="0" dirty="0" err="1" smtClean="0"/>
              <a:t>sci</a:t>
            </a:r>
            <a:r>
              <a:rPr lang="en-US" baseline="0" dirty="0" smtClean="0"/>
              <a:t>-media/images/concave-lens/685359-1-eng-NZ/Concave-</a:t>
            </a:r>
            <a:r>
              <a:rPr lang="en-US" baseline="0" dirty="0" err="1" smtClean="0"/>
              <a:t>lens.jpg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C0ED5-CBD3-5441-944F-83F01DAF7C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2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3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97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0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0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1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1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1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75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6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5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B92E-9347-5A41-9E23-CD6AF636308A}" type="datetimeFigureOut">
              <a:rPr lang="en-US" smtClean="0"/>
              <a:t>17-11-06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9114C-CE43-5E43-BD9B-5FDC90E84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3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Characteristics of Lenses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12.1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75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Point &amp; Focal Length</a:t>
            </a:r>
            <a:endParaRPr lang="en-US" dirty="0"/>
          </a:p>
        </p:txBody>
      </p:sp>
      <p:pic>
        <p:nvPicPr>
          <p:cNvPr id="4" name="Content Placeholder 3" descr="Concave_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45" r="-337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1735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02174" cy="4525963"/>
          </a:xfrm>
        </p:spPr>
        <p:txBody>
          <a:bodyPr/>
          <a:lstStyle/>
          <a:p>
            <a:r>
              <a:rPr lang="en-US" dirty="0" smtClean="0"/>
              <a:t>Location of focal point depends on </a:t>
            </a:r>
            <a:r>
              <a:rPr lang="en-US" i="1" dirty="0" smtClean="0"/>
              <a:t>index of refraction</a:t>
            </a:r>
            <a:r>
              <a:rPr lang="en-US" dirty="0" smtClean="0"/>
              <a:t> of lens material, and </a:t>
            </a:r>
            <a:r>
              <a:rPr lang="en-US" i="1" dirty="0" smtClean="0"/>
              <a:t>curvature</a:t>
            </a:r>
            <a:r>
              <a:rPr lang="en-US" dirty="0"/>
              <a:t> </a:t>
            </a:r>
            <a:r>
              <a:rPr lang="en-US" dirty="0" smtClean="0"/>
              <a:t>of lens.</a:t>
            </a:r>
          </a:p>
          <a:p>
            <a:r>
              <a:rPr lang="en-US" dirty="0" smtClean="0"/>
              <a:t>Fish-eye lens has large curvature &amp; a very short focal length.</a:t>
            </a:r>
            <a:endParaRPr lang="en-US" dirty="0"/>
          </a:p>
        </p:txBody>
      </p:sp>
      <p:pic>
        <p:nvPicPr>
          <p:cNvPr id="7" name="Content Placeholder 6" descr="unit_XL_6365770_343300375_18095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7" r="16267"/>
          <a:stretch>
            <a:fillRect/>
          </a:stretch>
        </p:blipFill>
        <p:spPr>
          <a:xfrm>
            <a:off x="4225925" y="1417638"/>
            <a:ext cx="4662488" cy="5183187"/>
          </a:xfrm>
        </p:spPr>
      </p:pic>
    </p:spTree>
    <p:extLst>
      <p:ext uri="{BB962C8B-B14F-4D97-AF65-F5344CB8AC3E}">
        <p14:creationId xmlns:p14="http://schemas.microsoft.com/office/powerpoint/2010/main" val="387466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Spherical Aberration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noticeable in thin lenses, but apparent in thick lenses.</a:t>
            </a:r>
          </a:p>
          <a:p>
            <a:r>
              <a:rPr lang="en-US" dirty="0" smtClean="0"/>
              <a:t>For thick lenses, only rays that pass through the lens near the principal axis meet at the focal point &amp; give a sharp image.</a:t>
            </a:r>
            <a:endParaRPr lang="en-US" dirty="0"/>
          </a:p>
        </p:txBody>
      </p:sp>
      <p:pic>
        <p:nvPicPr>
          <p:cNvPr id="5" name="Content Placeholder 4" descr="g11top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960" b="-989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952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 Aberration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edges of lenses a similar to prisms, so they disperse the light into </a:t>
            </a:r>
            <a:r>
              <a:rPr lang="en-US" dirty="0" err="1" smtClean="0"/>
              <a:t>colours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pp011185crb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27" b="-11127"/>
          <a:stretch>
            <a:fillRect/>
          </a:stretch>
        </p:blipFill>
        <p:spPr>
          <a:xfrm>
            <a:off x="4267200" y="1228725"/>
            <a:ext cx="4419600" cy="5246688"/>
          </a:xfrm>
        </p:spPr>
      </p:pic>
    </p:spTree>
    <p:extLst>
      <p:ext uri="{BB962C8B-B14F-4D97-AF65-F5344CB8AC3E}">
        <p14:creationId xmlns:p14="http://schemas.microsoft.com/office/powerpoint/2010/main" val="3907164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hromatic_aberration_lens_diagram.svg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66" b="-7166"/>
          <a:stretch>
            <a:fillRect/>
          </a:stretch>
        </p:blipFill>
        <p:spPr>
          <a:xfrm>
            <a:off x="457200" y="457200"/>
            <a:ext cx="8229600" cy="5668963"/>
          </a:xfrm>
        </p:spPr>
      </p:pic>
    </p:spTree>
    <p:extLst>
      <p:ext uri="{BB962C8B-B14F-4D97-AF65-F5344CB8AC3E}">
        <p14:creationId xmlns:p14="http://schemas.microsoft.com/office/powerpoint/2010/main" val="66753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Correcting Aberrations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cameras, spherical &amp; chromatic aberration can be partially corrected by combining lenses.</a:t>
            </a:r>
            <a:endParaRPr lang="en-US" dirty="0"/>
          </a:p>
        </p:txBody>
      </p:sp>
      <p:pic>
        <p:nvPicPr>
          <p:cNvPr id="5" name="Content Placeholder 4" descr="doublet-lens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992" b="-369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5025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Lenses are transparent objects with at least one curved side that causes light to refract.</a:t>
            </a:r>
            <a:endParaRPr lang="en-US" dirty="0"/>
          </a:p>
        </p:txBody>
      </p:sp>
      <p:pic>
        <p:nvPicPr>
          <p:cNvPr id="5" name="Content Placeholder 4" descr="370739622_9fe56e8734_b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6" r="23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2010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lensintrofigure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15" r="-5815"/>
          <a:stretch>
            <a:fillRect/>
          </a:stretch>
        </p:blipFill>
        <p:spPr>
          <a:xfrm>
            <a:off x="457200" y="475866"/>
            <a:ext cx="8229600" cy="4525963"/>
          </a:xfr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5021826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2800" dirty="0"/>
              <a:t>L</a:t>
            </a:r>
            <a:r>
              <a:rPr lang="en-US" sz="2800" dirty="0" smtClean="0"/>
              <a:t>enses have 2 sides that can be described as </a:t>
            </a:r>
            <a:r>
              <a:rPr lang="en-US" sz="2800" i="1" dirty="0" smtClean="0"/>
              <a:t>plane, concave, </a:t>
            </a:r>
            <a:r>
              <a:rPr lang="en-US" sz="2800" dirty="0" smtClean="0"/>
              <a:t>and </a:t>
            </a:r>
            <a:r>
              <a:rPr lang="en-US" sz="2800" i="1" dirty="0" smtClean="0"/>
              <a:t>convex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5336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not a lens…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piece of glass with 2 </a:t>
            </a:r>
            <a:r>
              <a:rPr lang="en-US" i="1" dirty="0" smtClean="0"/>
              <a:t>plane</a:t>
            </a:r>
            <a:r>
              <a:rPr lang="en-US" dirty="0" smtClean="0"/>
              <a:t> sides is not a lens.</a:t>
            </a:r>
          </a:p>
          <a:p>
            <a:r>
              <a:rPr lang="en-US" dirty="0" smtClean="0"/>
              <a:t>Incident rays are refracted, and the emergent rays are parallel but shifted to the side (lateral displacement).</a:t>
            </a:r>
            <a:endParaRPr lang="en-US" dirty="0"/>
          </a:p>
        </p:txBody>
      </p:sp>
      <p:pic>
        <p:nvPicPr>
          <p:cNvPr id="7" name="Content Placeholder 6" descr="desktop_Light-Refraction-Glass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234" b="-34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539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Converging Lenses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932" y="1600200"/>
            <a:ext cx="3227461" cy="4525963"/>
          </a:xfrm>
        </p:spPr>
        <p:txBody>
          <a:bodyPr/>
          <a:lstStyle/>
          <a:p>
            <a:r>
              <a:rPr lang="en-US" dirty="0" smtClean="0"/>
              <a:t>Converging lenses bring parallel rays toward a common point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are thicker in the middle than at the edges.</a:t>
            </a:r>
            <a:endParaRPr lang="en-US" dirty="0" smtClean="0"/>
          </a:p>
        </p:txBody>
      </p:sp>
      <p:pic>
        <p:nvPicPr>
          <p:cNvPr id="6" name="Content Placeholder 5" descr="u14l5b1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388" b="-183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4862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onvex_len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94" r="-3894"/>
          <a:stretch>
            <a:fillRect/>
          </a:stretch>
        </p:blipFill>
        <p:spPr>
          <a:xfrm>
            <a:off x="457200" y="457200"/>
            <a:ext cx="8229600" cy="5668963"/>
          </a:xfrm>
        </p:spPr>
      </p:pic>
    </p:spTree>
    <p:extLst>
      <p:ext uri="{BB962C8B-B14F-4D97-AF65-F5344CB8AC3E}">
        <p14:creationId xmlns:p14="http://schemas.microsoft.com/office/powerpoint/2010/main" val="183375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Point &amp; Focal Length</a:t>
            </a:r>
            <a:endParaRPr lang="en-US" dirty="0"/>
          </a:p>
        </p:txBody>
      </p:sp>
      <p:pic>
        <p:nvPicPr>
          <p:cNvPr id="7" name="Content Placeholder 6" descr="lnss-conv-ray01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0" r="-42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719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Diverging Lenses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94001" cy="4525963"/>
          </a:xfrm>
        </p:spPr>
        <p:txBody>
          <a:bodyPr/>
          <a:lstStyle/>
          <a:p>
            <a:r>
              <a:rPr lang="en-US" dirty="0" smtClean="0"/>
              <a:t>Diverging lenses cause parallel rays to spread away from a common point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are thinner in the middle than at the edges.</a:t>
            </a:r>
            <a:endParaRPr lang="en-US" dirty="0"/>
          </a:p>
        </p:txBody>
      </p:sp>
      <p:pic>
        <p:nvPicPr>
          <p:cNvPr id="5" name="Content Placeholder 4" descr="u14l5b2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31" b="-108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4198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6" name="Content Placeholder 5" descr="Concave-len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1" b="-2011"/>
          <a:stretch>
            <a:fillRect/>
          </a:stretch>
        </p:blipFill>
        <p:spPr>
          <a:xfrm>
            <a:off x="457200" y="419100"/>
            <a:ext cx="8229600" cy="5707063"/>
          </a:xfrm>
        </p:spPr>
      </p:pic>
    </p:spTree>
    <p:extLst>
      <p:ext uri="{BB962C8B-B14F-4D97-AF65-F5344CB8AC3E}">
        <p14:creationId xmlns:p14="http://schemas.microsoft.com/office/powerpoint/2010/main" val="194328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525</Words>
  <Application>Microsoft Macintosh PowerPoint</Application>
  <PresentationFormat>On-screen Show (4:3)</PresentationFormat>
  <Paragraphs>54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Characteristics of Lenses</vt:lpstr>
      <vt:lpstr>Lenses</vt:lpstr>
      <vt:lpstr>Lenses have 2 sides that can be described as plane, concave, and convex.</vt:lpstr>
      <vt:lpstr>This is not a lens…</vt:lpstr>
      <vt:lpstr>Converging Lenses</vt:lpstr>
      <vt:lpstr>PowerPoint Presentation</vt:lpstr>
      <vt:lpstr>Focal Point &amp; Focal Length</vt:lpstr>
      <vt:lpstr>Diverging Lenses</vt:lpstr>
      <vt:lpstr> </vt:lpstr>
      <vt:lpstr>Focal Point &amp; Focal Length</vt:lpstr>
      <vt:lpstr>Focal Point</vt:lpstr>
      <vt:lpstr>Spherical Aberration</vt:lpstr>
      <vt:lpstr>Chromatic Aberration</vt:lpstr>
      <vt:lpstr>PowerPoint Presentation</vt:lpstr>
      <vt:lpstr>Correcting Aberrations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khan</dc:creator>
  <cp:lastModifiedBy>rubina khan</cp:lastModifiedBy>
  <cp:revision>59</cp:revision>
  <dcterms:created xsi:type="dcterms:W3CDTF">2015-11-04T00:31:20Z</dcterms:created>
  <dcterms:modified xsi:type="dcterms:W3CDTF">2017-11-06T15:12:18Z</dcterms:modified>
</cp:coreProperties>
</file>